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44"/>
  </p:notesMasterIdLst>
  <p:sldIdLst>
    <p:sldId id="256" r:id="rId2"/>
    <p:sldId id="365" r:id="rId3"/>
    <p:sldId id="339" r:id="rId4"/>
    <p:sldId id="335" r:id="rId5"/>
    <p:sldId id="379" r:id="rId6"/>
    <p:sldId id="342" r:id="rId7"/>
    <p:sldId id="346" r:id="rId8"/>
    <p:sldId id="344" r:id="rId9"/>
    <p:sldId id="355" r:id="rId10"/>
    <p:sldId id="345" r:id="rId11"/>
    <p:sldId id="354" r:id="rId12"/>
    <p:sldId id="356" r:id="rId13"/>
    <p:sldId id="380" r:id="rId14"/>
    <p:sldId id="341" r:id="rId15"/>
    <p:sldId id="350" r:id="rId16"/>
    <p:sldId id="351" r:id="rId17"/>
    <p:sldId id="352" r:id="rId18"/>
    <p:sldId id="361" r:id="rId19"/>
    <p:sldId id="349" r:id="rId20"/>
    <p:sldId id="362" r:id="rId21"/>
    <p:sldId id="360" r:id="rId22"/>
    <p:sldId id="363" r:id="rId23"/>
    <p:sldId id="343" r:id="rId24"/>
    <p:sldId id="375" r:id="rId25"/>
    <p:sldId id="376" r:id="rId26"/>
    <p:sldId id="377" r:id="rId27"/>
    <p:sldId id="367" r:id="rId28"/>
    <p:sldId id="338" r:id="rId29"/>
    <p:sldId id="372" r:id="rId30"/>
    <p:sldId id="373" r:id="rId31"/>
    <p:sldId id="337" r:id="rId32"/>
    <p:sldId id="368" r:id="rId33"/>
    <p:sldId id="369" r:id="rId34"/>
    <p:sldId id="370" r:id="rId35"/>
    <p:sldId id="371" r:id="rId36"/>
    <p:sldId id="340" r:id="rId37"/>
    <p:sldId id="336" r:id="rId38"/>
    <p:sldId id="353" r:id="rId39"/>
    <p:sldId id="357" r:id="rId40"/>
    <p:sldId id="358" r:id="rId41"/>
    <p:sldId id="334" r:id="rId42"/>
    <p:sldId id="26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7D3C-0FE8-48CD-ABE8-2F27A3675F1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841D-9202-401D-8230-986CBD68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5E1A-9C8C-46AD-81E4-38711766F2B8}" type="datetime10">
              <a:rPr lang="en-US" smtClean="0"/>
              <a:t>17:37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1B6B-0932-4247-8245-8F27FDE5EEEA}" type="datetime10">
              <a:rPr lang="en-US" smtClean="0"/>
              <a:t>17:37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902E-9007-4551-B744-B2B2B6BC9C56}" type="datetime10">
              <a:rPr lang="en-US" smtClean="0"/>
              <a:t>17:37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932A-0FAF-4438-B561-2C6A2226D8DA}" type="datetime10">
              <a:rPr lang="en-US" smtClean="0"/>
              <a:t>17:37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BC7E-FF97-495E-8EA6-C5BAD3AE314C}" type="datetime10">
              <a:rPr lang="en-US" smtClean="0"/>
              <a:t>17:37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D53F-7ACA-4B0B-B523-4F46A2824FC5}" type="datetime10">
              <a:rPr lang="en-US" smtClean="0"/>
              <a:t>17:37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C268-431E-4349-9A45-98FD4D86C13F}" type="datetime10">
              <a:rPr lang="en-US" smtClean="0"/>
              <a:t>17:37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4175-704E-4DD3-9E08-6D81C044BEE2}" type="datetime10">
              <a:rPr lang="en-US" smtClean="0"/>
              <a:t>17:37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131A-5425-4BE3-A567-B8E7A0687957}" type="datetime10">
              <a:rPr lang="en-US" smtClean="0"/>
              <a:t>17:37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2BD-8D8B-46AD-9B8C-A463E47E2FF7}" type="datetime10">
              <a:rPr lang="en-US" smtClean="0"/>
              <a:t>17:37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593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422400"/>
            <a:ext cx="10515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476344" y="6376591"/>
            <a:ext cx="2877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003300"/>
                </a:solidFill>
                <a:latin typeface="Arial Narrow" panose="020B0606020202030204" pitchFamily="34" charset="0"/>
              </a:defRPr>
            </a:lvl1pPr>
          </a:lstStyle>
          <a:p>
            <a:fld id="{3F83F346-FC3B-4FAE-9C55-E22FC3EDEB65}" type="datetime10">
              <a:rPr lang="en-US" smtClean="0"/>
              <a:pPr/>
              <a:t>17:37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00"/>
                </a:solidFill>
              </a:defRPr>
            </a:lvl1pPr>
          </a:lstStyle>
          <a:p>
            <a:fld id="{BF021985-4801-4ED1-847D-F9AC44EE7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églalap 6"/>
          <p:cNvSpPr/>
          <p:nvPr userDrawn="1"/>
        </p:nvSpPr>
        <p:spPr>
          <a:xfrm>
            <a:off x="0" y="1167618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 userDrawn="1"/>
        </p:nvSpPr>
        <p:spPr>
          <a:xfrm>
            <a:off x="0" y="6234797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zövegdoboz 8"/>
          <p:cNvSpPr txBox="1"/>
          <p:nvPr userDrawn="1"/>
        </p:nvSpPr>
        <p:spPr>
          <a:xfrm>
            <a:off x="838200" y="6333271"/>
            <a:ext cx="296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Térinformatikai programozás 1.</a:t>
            </a:r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802744" y="6354246"/>
            <a:ext cx="467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Térinformatikai feladatok megoldása 1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3300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003300"/>
          </a:solidFill>
          <a:latin typeface="Arial Narrow" panose="020B0606020202030204" pitchFamily="34" charset="0"/>
          <a:ea typeface="+mn-ea"/>
          <a:cs typeface="+mn-cs"/>
        </a:defRPr>
      </a:lvl1pPr>
      <a:lvl2pPr marL="534988" indent="-228600" algn="l" defTabSz="914400" rtl="0" eaLnBrk="1" latinLnBrk="0" hangingPunct="1">
        <a:lnSpc>
          <a:spcPct val="90000"/>
        </a:lnSpc>
        <a:spcBef>
          <a:spcPts val="500"/>
        </a:spcBef>
        <a:buFont typeface="Arial Narrow" panose="020B0606020202030204" pitchFamily="34" charset="0"/>
        <a:buChar char="–"/>
        <a:defRPr sz="2400" kern="1200">
          <a:solidFill>
            <a:srgbClr val="006600"/>
          </a:solidFill>
          <a:latin typeface="Arial Narrow" panose="020B060602020203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rgbClr val="006600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Térinformatikai feladatok megoldása 1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Térinformatikai programozás 1.</a:t>
            </a:r>
          </a:p>
          <a:p>
            <a:r>
              <a:rPr lang="hu-HU" dirty="0"/>
              <a:t>2023.11.08.</a:t>
            </a:r>
          </a:p>
          <a:p>
            <a:r>
              <a:rPr lang="hu-HU" dirty="0" err="1"/>
              <a:t>Bede-Fazekas</a:t>
            </a:r>
            <a:r>
              <a:rPr lang="hu-HU" dirty="0"/>
              <a:t> Ákos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4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Geometriák megjelenítése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ábrázolásra sok megoldás létezik</a:t>
            </a:r>
          </a:p>
          <a:p>
            <a:pPr lvl="1"/>
            <a:r>
              <a:rPr lang="hu-HU" dirty="0"/>
              <a:t>most használjuk a </a:t>
            </a:r>
            <a:r>
              <a:rPr lang="en-US" dirty="0" err="1"/>
              <a:t>matplotlib.pyplot</a:t>
            </a:r>
            <a:r>
              <a:rPr lang="hu-HU" dirty="0"/>
              <a:t> modult!</a:t>
            </a:r>
          </a:p>
          <a:p>
            <a:pPr indent="-228600"/>
            <a:r>
              <a:rPr lang="hu-HU" dirty="0"/>
              <a:t>két hasznos függvény:</a:t>
            </a:r>
          </a:p>
          <a:p>
            <a:pPr lvl="1"/>
            <a:r>
              <a:rPr lang="hu-HU" dirty="0" err="1"/>
              <a:t>plot</a:t>
            </a:r>
            <a:r>
              <a:rPr lang="hu-HU" dirty="0"/>
              <a:t>(): elkészíti az ábrát (pontosabban: egy réteget az ábrához)</a:t>
            </a:r>
          </a:p>
          <a:p>
            <a:pPr lvl="1"/>
            <a:r>
              <a:rPr lang="hu-HU" dirty="0"/>
              <a:t>show(): megjeleníti az ábrát (rétegeket) ablakban</a:t>
            </a:r>
          </a:p>
          <a:p>
            <a:r>
              <a:rPr lang="hu-HU" dirty="0"/>
              <a:t>a </a:t>
            </a:r>
            <a:r>
              <a:rPr lang="hu-HU" dirty="0" err="1"/>
              <a:t>plot</a:t>
            </a:r>
            <a:endParaRPr lang="hu-HU" dirty="0"/>
          </a:p>
          <a:p>
            <a:pPr lvl="1"/>
            <a:r>
              <a:rPr lang="hu-HU" dirty="0"/>
              <a:t>első két paramétere az </a:t>
            </a:r>
            <a:r>
              <a:rPr lang="hu-HU" dirty="0" err="1"/>
              <a:t>x-</a:t>
            </a:r>
            <a:r>
              <a:rPr lang="hu-HU" dirty="0"/>
              <a:t> és </a:t>
            </a:r>
            <a:r>
              <a:rPr lang="hu-HU" dirty="0" err="1"/>
              <a:t>y-koordináták</a:t>
            </a:r>
            <a:endParaRPr lang="hu-HU" dirty="0"/>
          </a:p>
          <a:p>
            <a:pPr lvl="1"/>
            <a:r>
              <a:rPr lang="hu-HU" dirty="0"/>
              <a:t>opcionális paramétere a pontjel típusa (marker = "" vagy marker = "o")</a:t>
            </a:r>
          </a:p>
          <a:p>
            <a:pPr lvl="1"/>
            <a:r>
              <a:rPr lang="hu-HU" dirty="0"/>
              <a:t>ez vonalláncok és poligonkörvonalak esetén a töréspontok típusát határozza meg</a:t>
            </a:r>
          </a:p>
          <a:p>
            <a:pPr lvl="1"/>
            <a:r>
              <a:rPr lang="hu-HU" dirty="0"/>
              <a:t>sok egyéb paramétere is van, de most nem foglalkozunk velük</a:t>
            </a:r>
          </a:p>
          <a:p>
            <a:pPr lvl="1"/>
            <a:endParaRPr lang="hu-HU" dirty="0"/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from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matplotlib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pyplot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import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show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Geometriák megjelenítése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467600" cy="4754563"/>
          </a:xfrm>
        </p:spPr>
        <p:txBody>
          <a:bodyPr/>
          <a:lstStyle/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pont_egyszerubben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x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és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y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koordináták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kinyerése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marker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megadjuk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pontjel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típusát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,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amúgy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jeleníti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meg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show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felugró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ablakban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ábrázolja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vonal_vegyes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show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poligon_koordinatakkal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exterior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poligonok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esetén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megadandó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,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hogy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külső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körvonalat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szeretnénk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ábrázolni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show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800" y="1422400"/>
            <a:ext cx="3733800" cy="28480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églalap 5"/>
          <p:cNvSpPr/>
          <p:nvPr/>
        </p:nvSpPr>
        <p:spPr>
          <a:xfrm>
            <a:off x="871538" y="1471612"/>
            <a:ext cx="663751" cy="2555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4210050" y="1471612"/>
            <a:ext cx="506589" cy="2555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/>
        </p:nvSpPr>
        <p:spPr>
          <a:xfrm>
            <a:off x="871538" y="3824287"/>
            <a:ext cx="663751" cy="2555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églalap 8"/>
          <p:cNvSpPr/>
          <p:nvPr/>
        </p:nvSpPr>
        <p:spPr>
          <a:xfrm>
            <a:off x="4894015" y="3824286"/>
            <a:ext cx="1682045" cy="2555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42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feladat – geometriák létrehozása és megjelenítése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638144" cy="4754563"/>
          </a:xfrm>
        </p:spPr>
        <p:txBody>
          <a:bodyPr/>
          <a:lstStyle/>
          <a:p>
            <a:r>
              <a:rPr lang="hu-HU" dirty="0"/>
              <a:t>hozd létre az origót tartalmazó pontváltozót</a:t>
            </a:r>
          </a:p>
          <a:p>
            <a:r>
              <a:rPr lang="hu-HU" dirty="0"/>
              <a:t>hozz létre egy másik pontot is</a:t>
            </a:r>
          </a:p>
          <a:p>
            <a:r>
              <a:rPr lang="hu-HU" dirty="0"/>
              <a:t>készíts egy vonalat, amely</a:t>
            </a:r>
          </a:p>
          <a:p>
            <a:pPr lvl="1"/>
            <a:r>
              <a:rPr lang="hu-HU" dirty="0"/>
              <a:t>az origóból indul és oda is érkezik (használd a korábban létrehozott változót!)</a:t>
            </a:r>
          </a:p>
          <a:p>
            <a:pPr lvl="1"/>
            <a:r>
              <a:rPr lang="hu-HU" dirty="0"/>
              <a:t>érinti a másik létrehozott pontot</a:t>
            </a:r>
          </a:p>
          <a:p>
            <a:pPr lvl="1"/>
            <a:r>
              <a:rPr lang="hu-HU" dirty="0"/>
              <a:t>és még legalább egy másik töréspontját a koordinátapárjával add meg</a:t>
            </a:r>
          </a:p>
          <a:p>
            <a:r>
              <a:rPr lang="hu-HU" dirty="0"/>
              <a:t>írd ki e vonal tartalmát a képernyőre </a:t>
            </a:r>
            <a:r>
              <a:rPr lang="hu-HU" dirty="0" err="1"/>
              <a:t>Well-known</a:t>
            </a:r>
            <a:r>
              <a:rPr lang="hu-HU" dirty="0"/>
              <a:t> Text formátumban</a:t>
            </a:r>
          </a:p>
          <a:p>
            <a:r>
              <a:rPr lang="hu-HU" dirty="0"/>
              <a:t>készíts a vonalból poligont, és ábrázold a külső körvonalát</a:t>
            </a:r>
          </a:p>
          <a:p>
            <a:pPr lvl="1"/>
            <a:r>
              <a:rPr lang="hu-HU" dirty="0"/>
              <a:t>úgy, hogy a töréspontokat is jelölöd (teli körrel)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4400" y="1317864"/>
            <a:ext cx="3627120" cy="280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986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sok tulajdonságot/jellemzőt lekérhetünk a vektorainkról</a:t>
            </a:r>
          </a:p>
          <a:p>
            <a:r>
              <a:rPr lang="hu-HU" dirty="0"/>
              <a:t>illetve kiszámolhatunk mindenfélét, pl.</a:t>
            </a:r>
          </a:p>
          <a:p>
            <a:pPr lvl="1"/>
            <a:r>
              <a:rPr lang="hu-HU" dirty="0"/>
              <a:t>számot: hossz, terület</a:t>
            </a:r>
          </a:p>
          <a:p>
            <a:pPr lvl="1"/>
            <a:r>
              <a:rPr lang="hu-HU" dirty="0"/>
              <a:t>újabb vektort: befoglaló téglalap, </a:t>
            </a:r>
            <a:r>
              <a:rPr lang="hu-HU" dirty="0" err="1"/>
              <a:t>centroid</a:t>
            </a:r>
            <a:r>
              <a:rPr lang="hu-HU" dirty="0"/>
              <a:t>, puffer</a:t>
            </a:r>
          </a:p>
          <a:p>
            <a:r>
              <a:rPr lang="hu-HU" dirty="0"/>
              <a:t>ezek némelyikét függvényként, másokat attribútumként képzeljük el</a:t>
            </a:r>
          </a:p>
          <a:p>
            <a:pPr lvl="1"/>
            <a:r>
              <a:rPr lang="hu-HU" dirty="0"/>
              <a:t>a </a:t>
            </a:r>
            <a:r>
              <a:rPr lang="hu-HU" dirty="0" err="1"/>
              <a:t>shapelyben</a:t>
            </a:r>
            <a:r>
              <a:rPr lang="hu-HU" dirty="0"/>
              <a:t> mindent attribútumként (vagyis () nélkül) kérhetünk le, amihez nem kell paraméter</a:t>
            </a:r>
          </a:p>
          <a:p>
            <a:pPr lvl="1"/>
            <a:r>
              <a:rPr lang="hu-HU" dirty="0"/>
              <a:t>pl. .is_</a:t>
            </a:r>
            <a:r>
              <a:rPr lang="hu-HU" dirty="0" err="1"/>
              <a:t>empty</a:t>
            </a:r>
            <a:r>
              <a:rPr lang="hu-HU" dirty="0"/>
              <a:t>, .</a:t>
            </a:r>
            <a:r>
              <a:rPr lang="hu-HU" dirty="0" err="1"/>
              <a:t>envelope</a:t>
            </a:r>
            <a:r>
              <a:rPr lang="hu-HU" dirty="0"/>
              <a:t>, de .</a:t>
            </a:r>
            <a:r>
              <a:rPr lang="hu-HU" dirty="0" err="1"/>
              <a:t>buffer</a:t>
            </a:r>
            <a:r>
              <a:rPr lang="hu-HU" dirty="0"/>
              <a:t>(</a:t>
            </a:r>
            <a:r>
              <a:rPr lang="hu-HU" dirty="0" err="1"/>
              <a:t>distance</a:t>
            </a:r>
            <a:r>
              <a:rPr lang="hu-HU" dirty="0"/>
              <a:t>), mert van paramétere</a:t>
            </a:r>
          </a:p>
          <a:p>
            <a:pPr lvl="1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32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 – ellenőrzés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996612" cy="4754563"/>
          </a:xfrm>
        </p:spPr>
        <p:txBody>
          <a:bodyPr/>
          <a:lstStyle/>
          <a:p>
            <a:r>
              <a:rPr lang="hu-HU" dirty="0"/>
              <a:t>.is_</a:t>
            </a:r>
            <a:r>
              <a:rPr lang="hu-HU" dirty="0" err="1"/>
              <a:t>empty</a:t>
            </a:r>
            <a:endParaRPr lang="hu-HU" dirty="0"/>
          </a:p>
          <a:p>
            <a:pPr lvl="1"/>
            <a:r>
              <a:rPr lang="hu-HU" dirty="0"/>
              <a:t>üres-e a geometria?</a:t>
            </a:r>
          </a:p>
          <a:p>
            <a:pPr lvl="1"/>
            <a:r>
              <a:rPr lang="hu-HU" dirty="0"/>
              <a:t>üres geometriát a paraméter nélkül meghívott </a:t>
            </a:r>
            <a:r>
              <a:rPr lang="hu-HU" dirty="0" err="1"/>
              <a:t>Point</a:t>
            </a:r>
            <a:r>
              <a:rPr lang="hu-HU" dirty="0"/>
              <a:t>(), </a:t>
            </a:r>
            <a:r>
              <a:rPr lang="hu-HU" dirty="0" err="1"/>
              <a:t>LineString</a:t>
            </a:r>
            <a:r>
              <a:rPr lang="hu-HU" dirty="0"/>
              <a:t>() és </a:t>
            </a:r>
            <a:r>
              <a:rPr lang="hu-HU" dirty="0" err="1"/>
              <a:t>Polygon</a:t>
            </a:r>
            <a:r>
              <a:rPr lang="hu-HU" dirty="0"/>
              <a:t>() függvényekkel készíthetünk</a:t>
            </a:r>
          </a:p>
          <a:p>
            <a:r>
              <a:rPr lang="hu-HU" dirty="0"/>
              <a:t>.is_</a:t>
            </a:r>
            <a:r>
              <a:rPr lang="hu-HU" dirty="0" err="1"/>
              <a:t>simple</a:t>
            </a:r>
            <a:endParaRPr lang="hu-HU" dirty="0"/>
          </a:p>
          <a:p>
            <a:pPr lvl="1"/>
            <a:r>
              <a:rPr lang="hu-HU" dirty="0"/>
              <a:t>egyszerű-e (önmagát nem metsző/keresztező-e) a vonal?</a:t>
            </a:r>
          </a:p>
          <a:p>
            <a:r>
              <a:rPr lang="hu-HU" dirty="0"/>
              <a:t>.is_</a:t>
            </a:r>
            <a:r>
              <a:rPr lang="hu-HU" dirty="0" err="1"/>
              <a:t>valid</a:t>
            </a:r>
            <a:endParaRPr lang="hu-HU" dirty="0"/>
          </a:p>
          <a:p>
            <a:pPr lvl="1"/>
            <a:r>
              <a:rPr lang="hu-HU" dirty="0"/>
              <a:t>szabályos-e a poligon?</a:t>
            </a:r>
          </a:p>
          <a:p>
            <a:r>
              <a:rPr lang="hu-HU" dirty="0"/>
              <a:t>.</a:t>
            </a:r>
            <a:r>
              <a:rPr lang="en-US" dirty="0" err="1"/>
              <a:t>geom_type</a:t>
            </a:r>
            <a:endParaRPr lang="hu-HU" dirty="0"/>
          </a:p>
          <a:p>
            <a:pPr lvl="1"/>
            <a:r>
              <a:rPr lang="hu-HU" dirty="0"/>
              <a:t>a geometriatípust adja vissza szövegként</a:t>
            </a:r>
          </a:p>
          <a:p>
            <a:pPr lvl="1"/>
            <a:r>
              <a:rPr lang="hu-HU" dirty="0"/>
              <a:t>az üres geometria típusa </a:t>
            </a:r>
            <a:r>
              <a:rPr lang="hu-HU" dirty="0" err="1"/>
              <a:t>GeometryCollection</a:t>
            </a:r>
            <a:r>
              <a:rPr lang="hu-HU" dirty="0"/>
              <a:t>!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34812" y="215892"/>
            <a:ext cx="4160520" cy="18024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34812" y="2198111"/>
            <a:ext cx="4160520" cy="217285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34812" y="4559454"/>
            <a:ext cx="4160520" cy="21477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44616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 – ellenőrzés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ertelmes_vonal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ures_vonal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ertelmes_vonal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is_empty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hamis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ures_vonal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is_empty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igaz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22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 – ellenőrzés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873240" cy="4754563"/>
          </a:xfrm>
        </p:spPr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onmetszo_vonal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onmetszo_vonal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show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egyszeru_vonal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egyszeru_vonal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show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onmetszo_vonal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is_simple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hamis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egyszeru_vonal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is_simple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igaz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4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85759" y="3080584"/>
            <a:ext cx="4131803" cy="307739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85760" y="45720"/>
            <a:ext cx="4131803" cy="303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26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 – ellenőrzés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924800" cy="4754563"/>
          </a:xfrm>
        </p:spPr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furcsa_poligon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Polygon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furcsa_poligon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exterior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show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Polygon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exterior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show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furcsa_poligon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is_valid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hamis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is_valid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igaz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5408" y="1375582"/>
            <a:ext cx="3124191" cy="228201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5408" y="3802062"/>
            <a:ext cx="3124191" cy="235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474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 – ellenőrzés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geom_type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"Point"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ertelmes_vonal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geom_type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"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LineString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furcsa_poligon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geom_type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"Polygon"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ures_vonal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geom_type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"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GeometryCollection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90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 – terület és hossz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.</a:t>
            </a:r>
            <a:r>
              <a:rPr lang="hu-HU" dirty="0" err="1"/>
              <a:t>area</a:t>
            </a:r>
            <a:endParaRPr lang="hu-HU" dirty="0"/>
          </a:p>
          <a:p>
            <a:pPr lvl="1"/>
            <a:r>
              <a:rPr lang="hu-HU" dirty="0"/>
              <a:t>a területet adja vissza valós számként</a:t>
            </a:r>
          </a:p>
          <a:p>
            <a:pPr lvl="1"/>
            <a:r>
              <a:rPr lang="hu-HU" dirty="0"/>
              <a:t>pontoknak, vonalaknak mindig 0</a:t>
            </a:r>
          </a:p>
          <a:p>
            <a:r>
              <a:rPr lang="hu-HU" dirty="0"/>
              <a:t>.</a:t>
            </a:r>
            <a:r>
              <a:rPr lang="hu-HU" dirty="0" err="1"/>
              <a:t>length</a:t>
            </a:r>
            <a:endParaRPr lang="hu-HU" dirty="0"/>
          </a:p>
          <a:p>
            <a:pPr lvl="1"/>
            <a:r>
              <a:rPr lang="hu-HU" dirty="0"/>
              <a:t>a (körvonal-)hosszt adja vissza valós számként</a:t>
            </a:r>
          </a:p>
          <a:p>
            <a:pPr lvl="1"/>
            <a:r>
              <a:rPr lang="hu-HU" dirty="0"/>
              <a:t>pontoknak mindig 0</a:t>
            </a:r>
          </a:p>
          <a:p>
            <a:pPr lvl="1"/>
            <a:r>
              <a:rPr lang="hu-HU" dirty="0"/>
              <a:t>ne keverjük a len() függvénnyel, mely szövegek és listák hosszát/elemszámát adja meg!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4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Térinformatikai modulok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előző előadásban áttekintettük őket</a:t>
            </a:r>
          </a:p>
          <a:p>
            <a:r>
              <a:rPr lang="hu-HU" dirty="0"/>
              <a:t>a következő órákon elsősorban 4 modullal ismerkedünk:</a:t>
            </a:r>
          </a:p>
          <a:p>
            <a:pPr lvl="1"/>
            <a:r>
              <a:rPr lang="hu-HU" dirty="0" err="1"/>
              <a:t>szoftverfüggetlen</a:t>
            </a:r>
            <a:r>
              <a:rPr lang="hu-HU" dirty="0"/>
              <a:t> modulok: </a:t>
            </a:r>
            <a:r>
              <a:rPr lang="hu-HU" dirty="0" err="1"/>
              <a:t>shapely</a:t>
            </a:r>
            <a:r>
              <a:rPr lang="hu-HU" dirty="0"/>
              <a:t> (vektorokhoz), </a:t>
            </a:r>
            <a:r>
              <a:rPr lang="hu-HU" dirty="0" err="1"/>
              <a:t>fiona</a:t>
            </a:r>
            <a:r>
              <a:rPr lang="hu-HU" dirty="0"/>
              <a:t> (vektorokhoz) és </a:t>
            </a:r>
            <a:r>
              <a:rPr lang="hu-HU" dirty="0" err="1"/>
              <a:t>rasterio</a:t>
            </a:r>
            <a:r>
              <a:rPr lang="hu-HU" dirty="0"/>
              <a:t> (raszterekhez)</a:t>
            </a:r>
          </a:p>
          <a:p>
            <a:pPr lvl="1"/>
            <a:r>
              <a:rPr lang="hu-HU" dirty="0"/>
              <a:t>szoftver- (</a:t>
            </a:r>
            <a:r>
              <a:rPr lang="hu-HU" dirty="0" err="1"/>
              <a:t>ArcMap-</a:t>
            </a:r>
            <a:r>
              <a:rPr lang="hu-HU" dirty="0"/>
              <a:t>)függő modul: </a:t>
            </a:r>
            <a:r>
              <a:rPr lang="hu-HU" dirty="0" err="1"/>
              <a:t>arcpy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66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 – terület és hossz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area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mindig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0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length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mindig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0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hibát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dob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ertelmes_vonal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area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mindig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0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ertelmes_vonal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length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area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length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4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 – alsóbbrendű geometriák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.</a:t>
            </a:r>
            <a:r>
              <a:rPr lang="hu-HU" dirty="0" err="1"/>
              <a:t>centroid</a:t>
            </a:r>
            <a:endParaRPr lang="hu-HU" dirty="0"/>
          </a:p>
          <a:p>
            <a:pPr lvl="1"/>
            <a:r>
              <a:rPr lang="hu-HU" dirty="0"/>
              <a:t>geometriai középpontot adja vissza</a:t>
            </a:r>
          </a:p>
          <a:p>
            <a:pPr lvl="1"/>
            <a:r>
              <a:rPr lang="hu-HU" dirty="0"/>
              <a:t>pont esetén ez nyilván önmaga</a:t>
            </a:r>
          </a:p>
          <a:p>
            <a:pPr lvl="1"/>
            <a:r>
              <a:rPr lang="hu-HU" dirty="0"/>
              <a:t>eredménye mindig pont</a:t>
            </a:r>
          </a:p>
          <a:p>
            <a:r>
              <a:rPr lang="hu-HU" dirty="0"/>
              <a:t>.</a:t>
            </a:r>
            <a:r>
              <a:rPr lang="hu-HU" dirty="0" err="1"/>
              <a:t>boundary</a:t>
            </a:r>
            <a:endParaRPr lang="hu-HU" dirty="0"/>
          </a:p>
          <a:p>
            <a:pPr lvl="1"/>
            <a:r>
              <a:rPr lang="hu-HU" dirty="0"/>
              <a:t>poligon körvonalát adja vissza</a:t>
            </a:r>
          </a:p>
          <a:p>
            <a:pPr lvl="1"/>
            <a:r>
              <a:rPr lang="hu-HU" dirty="0"/>
              <a:t>vonal kezdő- és végpontját adja vissza</a:t>
            </a:r>
          </a:p>
          <a:p>
            <a:pPr lvl="1"/>
            <a:r>
              <a:rPr lang="hu-HU" dirty="0"/>
              <a:t>pont esetén üres geometriát ad</a:t>
            </a:r>
          </a:p>
          <a:p>
            <a:pPr lvl="1"/>
            <a:r>
              <a:rPr lang="hu-HU" dirty="0"/>
              <a:t>eredménye mindig egyel kisebb dimenziójú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0072" y="1704022"/>
            <a:ext cx="38100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84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 – alsóbbrendű geometriák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centroid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önmaga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ertelmes_vonal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centroid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centroid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boundary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ertelmes_vonal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boundary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boundary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centroid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boundary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is_empty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igaz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ertelmes_vonal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boundary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geom_type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"MultiPoint"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boundary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length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length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igaz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78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 – koordináták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koordinátákat pontok/vonalak esetén háromféle/kétféle módon kérhetünk le:</a:t>
            </a:r>
          </a:p>
          <a:p>
            <a:pPr lvl="1"/>
            <a:r>
              <a:rPr lang="hu-HU" dirty="0"/>
              <a:t>.x, .y: valós számként (csak pontok esetén működik)</a:t>
            </a:r>
          </a:p>
          <a:p>
            <a:pPr lvl="1"/>
            <a:r>
              <a:rPr lang="hu-HU" dirty="0"/>
              <a:t>.xy: </a:t>
            </a:r>
            <a:r>
              <a:rPr lang="en-US" dirty="0" err="1"/>
              <a:t>koordinátákat</a:t>
            </a:r>
            <a:r>
              <a:rPr lang="en-US" dirty="0"/>
              <a:t> </a:t>
            </a:r>
            <a:r>
              <a:rPr lang="en-US" dirty="0" err="1"/>
              <a:t>tömbökként</a:t>
            </a:r>
            <a:r>
              <a:rPr lang="en-US" dirty="0"/>
              <a:t> (array) </a:t>
            </a:r>
            <a:r>
              <a:rPr lang="en-US" dirty="0" err="1"/>
              <a:t>tartalmaz</a:t>
            </a:r>
            <a:r>
              <a:rPr lang="hu-HU" dirty="0"/>
              <a:t>ó módosíthatatlan listaként (</a:t>
            </a:r>
            <a:r>
              <a:rPr lang="hu-HU" dirty="0" err="1"/>
              <a:t>tuple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.</a:t>
            </a:r>
            <a:r>
              <a:rPr lang="hu-HU" dirty="0" err="1"/>
              <a:t>coords</a:t>
            </a:r>
            <a:r>
              <a:rPr lang="hu-HU" dirty="0"/>
              <a:t>: koordinátapárokat (</a:t>
            </a:r>
            <a:r>
              <a:rPr lang="hu-HU" dirty="0" err="1"/>
              <a:t>tuple</a:t>
            </a:r>
            <a:r>
              <a:rPr lang="hu-HU" dirty="0"/>
              <a:t>) tartalmazó speciális, iterálható adattípusként (</a:t>
            </a:r>
            <a:r>
              <a:rPr lang="en-US" dirty="0" err="1"/>
              <a:t>CoordinateSequence</a:t>
            </a:r>
            <a:r>
              <a:rPr lang="hu-HU" dirty="0"/>
              <a:t>)</a:t>
            </a:r>
            <a:endParaRPr lang="en-US" dirty="0"/>
          </a:p>
          <a:p>
            <a:r>
              <a:rPr lang="hu-HU" dirty="0"/>
              <a:t>poligonoknak nem, csak a határoló (</a:t>
            </a:r>
            <a:r>
              <a:rPr lang="hu-HU" dirty="0" err="1"/>
              <a:t>exterior</a:t>
            </a:r>
            <a:r>
              <a:rPr lang="hu-HU" dirty="0"/>
              <a:t>) és belső (</a:t>
            </a:r>
            <a:r>
              <a:rPr lang="hu-HU" dirty="0" err="1"/>
              <a:t>interior</a:t>
            </a:r>
            <a:r>
              <a:rPr lang="hu-HU" dirty="0"/>
              <a:t> – lyuk) körvonalának kérhető le a koordinátája</a:t>
            </a:r>
          </a:p>
          <a:p>
            <a:r>
              <a:rPr lang="hu-HU" dirty="0"/>
              <a:t>a .xy-os módszer a </a:t>
            </a:r>
            <a:r>
              <a:rPr lang="hu-HU" dirty="0" err="1"/>
              <a:t>matplotlibes</a:t>
            </a:r>
            <a:r>
              <a:rPr lang="hu-HU" dirty="0"/>
              <a:t> ábrázoláshoz hasznos</a:t>
            </a:r>
          </a:p>
          <a:p>
            <a:r>
              <a:rPr lang="hu-HU" dirty="0"/>
              <a:t>a </a:t>
            </a:r>
            <a:r>
              <a:rPr lang="hu-HU" dirty="0" err="1"/>
              <a:t>CoordinateSequence</a:t>
            </a:r>
            <a:r>
              <a:rPr lang="hu-HU" dirty="0"/>
              <a:t> olyan, mint a </a:t>
            </a:r>
            <a:r>
              <a:rPr lang="hu-HU" dirty="0" err="1"/>
              <a:t>range</a:t>
            </a:r>
            <a:r>
              <a:rPr lang="hu-HU" dirty="0"/>
              <a:t>() eredménye: speciális felsoroló formátum</a:t>
            </a:r>
          </a:p>
          <a:p>
            <a:endParaRPr lang="hu-HU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94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 – koordináták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valós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szám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csak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pontok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esetén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értelmezett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!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valós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szám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módosíthatatlan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lista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ami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koordinátákat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tömbökként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(array)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tartalmazza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tömbök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módosíthatatlan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listája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adatformátum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kell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matplotlibes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ábrázoláshoz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poligonok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esetén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értelmezett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!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exterior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határoló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körvonalnak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(.exterior) van .xy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tulajdonsága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63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 – koordináták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coords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speciális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,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iterálható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formátum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(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CoordinateSequence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coords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speciális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,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iterálható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formátum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(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CoordinateSequence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coords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hiba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: "Component rings have coordinate sequences, but the polygon does not"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normalis_poligon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exterior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coords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határoló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körvonalnak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(.exterior) van .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coords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tulajdonsága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22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Tulajdonságok – koordináták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CoordinateSequence</a:t>
            </a:r>
            <a:endParaRPr lang="hu-HU" dirty="0"/>
          </a:p>
          <a:p>
            <a:pPr lvl="1"/>
            <a:r>
              <a:rPr lang="hu-HU" dirty="0"/>
              <a:t>listává alakítható</a:t>
            </a:r>
          </a:p>
          <a:p>
            <a:pPr lvl="1"/>
            <a:r>
              <a:rPr lang="hu-HU" dirty="0"/>
              <a:t>iterálható</a:t>
            </a:r>
          </a:p>
          <a:p>
            <a:pPr lvl="1"/>
            <a:r>
              <a:rPr lang="hu-HU" dirty="0"/>
              <a:t>használható rajta a [] operátor (egy koordinátapárt vagy azok listáját adja vissza)</a:t>
            </a:r>
          </a:p>
          <a:p>
            <a:pPr lvl="1"/>
            <a:r>
              <a:rPr lang="hu-HU" dirty="0"/>
              <a:t>lekérhető a hossza a len() függvénnyel</a:t>
            </a:r>
          </a:p>
          <a:p>
            <a:pPr lvl="2"/>
            <a:endParaRPr lang="hu-HU" dirty="0"/>
          </a:p>
          <a:p>
            <a:pPr lvl="2"/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coords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hossza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3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list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coords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összes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koordinátapár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(tuple)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listája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coords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első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koordinátapárja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coords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második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és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harmadik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elemek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koordinátapárjai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listaként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coords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[:]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összes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koordinátapár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(tuple)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listája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koordinata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par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coords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list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koordinata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par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46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feladat – tulajdonságok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8386859" cy="4754563"/>
          </a:xfrm>
        </p:spPr>
        <p:txBody>
          <a:bodyPr/>
          <a:lstStyle/>
          <a:p>
            <a:r>
              <a:rPr lang="hu-HU" dirty="0"/>
              <a:t>hozzál létre egy önmagát metsző, önmagába záródó, homokórát formázó vonalat</a:t>
            </a:r>
          </a:p>
          <a:p>
            <a:pPr lvl="1"/>
            <a:r>
              <a:rPr lang="hu-HU" dirty="0"/>
              <a:t>jeleníts meg</a:t>
            </a:r>
          </a:p>
          <a:p>
            <a:pPr lvl="1"/>
            <a:r>
              <a:rPr lang="hu-HU" dirty="0"/>
              <a:t>kérdezd le, hogy egyszerű vonal-e</a:t>
            </a:r>
          </a:p>
          <a:p>
            <a:pPr lvl="1"/>
            <a:r>
              <a:rPr lang="hu-HU" dirty="0"/>
              <a:t>kérdezd le a hosszát</a:t>
            </a:r>
          </a:p>
          <a:p>
            <a:r>
              <a:rPr lang="hu-HU" dirty="0"/>
              <a:t>készíts belőle poligont és</a:t>
            </a:r>
          </a:p>
          <a:p>
            <a:pPr lvl="1"/>
            <a:r>
              <a:rPr lang="hu-HU" dirty="0"/>
              <a:t>kérdezd le, hogy szabályos-e</a:t>
            </a:r>
          </a:p>
          <a:p>
            <a:pPr lvl="1"/>
            <a:r>
              <a:rPr lang="hu-HU" dirty="0"/>
              <a:t>kérdezd le a poligon geometriai középpontjának geometriatípusát</a:t>
            </a:r>
          </a:p>
          <a:p>
            <a:r>
              <a:rPr lang="hu-HU" dirty="0"/>
              <a:t>készíts a poligonból egyel kisebb dimenziószámú geometriát (vonalat)</a:t>
            </a:r>
          </a:p>
          <a:p>
            <a:pPr lvl="1"/>
            <a:r>
              <a:rPr lang="hu-HU" dirty="0"/>
              <a:t>és a koordinátapárjain lépkedj végig egy iteráló ciklusban</a:t>
            </a:r>
          </a:p>
          <a:p>
            <a:pPr lvl="1"/>
            <a:r>
              <a:rPr lang="hu-HU" dirty="0"/>
              <a:t>minden lépésben beszédes üzenetben írd ki a koordinátapár második elemét (az </a:t>
            </a:r>
            <a:r>
              <a:rPr lang="hu-HU" dirty="0" err="1"/>
              <a:t>y-koordinátát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5059" y="1333104"/>
            <a:ext cx="2966941" cy="388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075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Egyváltozós geometriai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.</a:t>
            </a:r>
            <a:r>
              <a:rPr lang="hu-HU" dirty="0" err="1"/>
              <a:t>buffer</a:t>
            </a:r>
            <a:r>
              <a:rPr lang="hu-HU" dirty="0"/>
              <a:t>(</a:t>
            </a:r>
            <a:r>
              <a:rPr lang="hu-HU" dirty="0" err="1"/>
              <a:t>distance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puffert képez</a:t>
            </a:r>
          </a:p>
          <a:p>
            <a:pPr lvl="1"/>
            <a:r>
              <a:rPr lang="hu-HU" dirty="0"/>
              <a:t>a paramétere lehet negatív szám is (poligonok esetén)</a:t>
            </a:r>
          </a:p>
          <a:p>
            <a:pPr lvl="1"/>
            <a:r>
              <a:rPr lang="hu-HU" dirty="0"/>
              <a:t>ekkor belső puffert készít</a:t>
            </a:r>
          </a:p>
          <a:p>
            <a:pPr lvl="1"/>
            <a:endParaRPr lang="hu-HU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tortvonal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puffer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tortvonal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buffer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0.5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puffer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geom_type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"Polygon"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csokkentett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puffer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buffer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0.3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csokkentett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area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puffer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area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igaz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0384" y="1422400"/>
            <a:ext cx="1823502" cy="16383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73"/>
          <a:stretch/>
        </p:blipFill>
        <p:spPr>
          <a:xfrm>
            <a:off x="10268857" y="1422400"/>
            <a:ext cx="1826759" cy="16383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0384" y="4107543"/>
            <a:ext cx="3824432" cy="19563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46823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Egyváltozós geometriai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.</a:t>
            </a:r>
            <a:r>
              <a:rPr lang="hu-HU" dirty="0" err="1"/>
              <a:t>convex</a:t>
            </a:r>
            <a:r>
              <a:rPr lang="hu-HU" dirty="0"/>
              <a:t>_hull</a:t>
            </a:r>
          </a:p>
          <a:p>
            <a:pPr lvl="1"/>
            <a:r>
              <a:rPr lang="hu-HU" dirty="0"/>
              <a:t>képezi a legkisebb konvex sokszöget, amibe beleesik a geometria</a:t>
            </a:r>
          </a:p>
          <a:p>
            <a:pPr lvl="1"/>
            <a:r>
              <a:rPr lang="hu-HU" dirty="0"/>
              <a:t>nem függvényként, hanem tulajdonságként érhető el</a:t>
            </a:r>
          </a:p>
          <a:p>
            <a:pPr lvl="1"/>
            <a:r>
              <a:rPr lang="hu-HU" dirty="0"/>
              <a:t>1 pont befoglaló sokszöge pont</a:t>
            </a:r>
          </a:p>
          <a:p>
            <a:pPr lvl="1"/>
            <a:r>
              <a:rPr lang="hu-HU" dirty="0"/>
              <a:t>2 pont(</a:t>
            </a:r>
            <a:r>
              <a:rPr lang="hu-HU" dirty="0" err="1"/>
              <a:t>-ból</a:t>
            </a:r>
            <a:r>
              <a:rPr lang="hu-HU" dirty="0"/>
              <a:t> álló vonal) befoglaló sokszöge vonal</a:t>
            </a:r>
          </a:p>
          <a:p>
            <a:pPr lvl="1"/>
            <a:r>
              <a:rPr lang="hu-HU" dirty="0"/>
              <a:t>3 vagy több pont(</a:t>
            </a:r>
            <a:r>
              <a:rPr lang="hu-HU" dirty="0" err="1"/>
              <a:t>-ból</a:t>
            </a:r>
            <a:r>
              <a:rPr lang="hu-HU" dirty="0"/>
              <a:t> álló vonal/poligon) befoglaló sokszöge poligon</a:t>
            </a:r>
          </a:p>
          <a:p>
            <a:r>
              <a:rPr lang="hu-HU" dirty="0"/>
              <a:t>.</a:t>
            </a:r>
            <a:r>
              <a:rPr lang="hu-HU" dirty="0" err="1"/>
              <a:t>envelope</a:t>
            </a:r>
            <a:endParaRPr lang="hu-HU" dirty="0"/>
          </a:p>
          <a:p>
            <a:pPr lvl="1"/>
            <a:r>
              <a:rPr lang="hu-HU" dirty="0"/>
              <a:t>befoglaló téglalapot képez</a:t>
            </a:r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0251" y="4107543"/>
            <a:ext cx="4511119" cy="198539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84942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Shapely</a:t>
            </a:r>
            <a:r>
              <a:rPr lang="hu-HU" dirty="0"/>
              <a:t> alapvetések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nem foglalkozik a vetületekkel</a:t>
            </a:r>
          </a:p>
          <a:p>
            <a:pPr lvl="1"/>
            <a:r>
              <a:rPr lang="hu-HU" dirty="0"/>
              <a:t>csak síkban értelmezi a geometriákat</a:t>
            </a:r>
          </a:p>
          <a:p>
            <a:pPr lvl="1"/>
            <a:r>
              <a:rPr lang="hu-HU" dirty="0"/>
              <a:t>mindent a Descartes-koordinátarendszerben számol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076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Egyváltozós geometriai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convex_hull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geom_type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"Point"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tortvonal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convex_hull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geom_type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"Polygon"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befoglalo_sokszog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tortvonal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convex_hull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befoglalo_teglalap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tortvonal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envelope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tortvonal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először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vonalláncot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rajzoljuk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meg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befoglalo_sokszog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exterior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xy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majd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(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új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rétegként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)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befoglaló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sokszöget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befoglalo_teglalap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exterior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xy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utána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pedig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befoglaló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téglalapot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show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végül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megjelenítjük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három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megrajzolt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réteget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51114" y="3492104"/>
            <a:ext cx="3490085" cy="257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5022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Kétváltozós geometriai (halmaz-)műveletek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mindig geometriát adnak eredményül</a:t>
            </a:r>
          </a:p>
          <a:p>
            <a:pPr lvl="1"/>
            <a:r>
              <a:rPr lang="hu-HU" dirty="0"/>
              <a:t>ha ez üres, akkor is (akkor üres </a:t>
            </a:r>
            <a:r>
              <a:rPr lang="hu-HU" dirty="0" err="1"/>
              <a:t>GeometryCollectiont</a:t>
            </a:r>
            <a:r>
              <a:rPr lang="hu-HU" dirty="0"/>
              <a:t>)</a:t>
            </a:r>
          </a:p>
          <a:p>
            <a:r>
              <a:rPr lang="hu-HU" dirty="0" err="1"/>
              <a:t>a.union</a:t>
            </a:r>
            <a:r>
              <a:rPr lang="hu-HU" dirty="0"/>
              <a:t>(b): unió</a:t>
            </a:r>
          </a:p>
          <a:p>
            <a:r>
              <a:rPr lang="hu-HU" dirty="0" err="1"/>
              <a:t>a.intersection</a:t>
            </a:r>
            <a:r>
              <a:rPr lang="hu-HU" dirty="0"/>
              <a:t>(b): metszet</a:t>
            </a:r>
          </a:p>
          <a:p>
            <a:r>
              <a:rPr lang="hu-HU" dirty="0" err="1"/>
              <a:t>a.difference</a:t>
            </a:r>
            <a:r>
              <a:rPr lang="hu-HU" dirty="0"/>
              <a:t>(b): különbség (fontos az iránya!)</a:t>
            </a:r>
          </a:p>
          <a:p>
            <a:r>
              <a:rPr lang="hu-HU" dirty="0" err="1"/>
              <a:t>a.symmetric</a:t>
            </a:r>
            <a:r>
              <a:rPr lang="hu-HU" dirty="0"/>
              <a:t>_</a:t>
            </a:r>
            <a:r>
              <a:rPr lang="hu-HU" dirty="0" err="1"/>
              <a:t>difference</a:t>
            </a:r>
            <a:r>
              <a:rPr lang="hu-HU" dirty="0"/>
              <a:t>(b): szimmetrikus különbség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3236" y="4195762"/>
            <a:ext cx="7768269" cy="19002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663722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Kétváltozós geometriai (halmaz-)műveletek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bal_kor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buffer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1.5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jobb_kor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buffer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1.5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unio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bal_kor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union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jobb_kor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unio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exterior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xy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show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39600" y="1512618"/>
            <a:ext cx="4084760" cy="30514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39600" y="4855099"/>
            <a:ext cx="4084760" cy="17944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1909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Kétváltozós geometriai (halmaz-)műveletek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638144" cy="4754563"/>
          </a:xfrm>
        </p:spPr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metszet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bal_kor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intersection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jobb_kor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metszet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exterior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xy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show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c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intersection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LINESTRING (0 3, 0 5)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intersection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c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POINT (0 5)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intersection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GEOMETRYCOLLECTION (POINT (0 0), LINESTRING (0 3, 0 5))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8299" y="217714"/>
            <a:ext cx="3046061" cy="266978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8299" y="3058097"/>
            <a:ext cx="3046061" cy="22822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4991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Kétváltozós geometriai (halmaz-)műveletek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kulonbseg1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bal_kor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difference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jobb_kor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kulonbseg2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jobb_kor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difference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bal_kor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kulonbseg1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intersection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kulonbseg2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geom_type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"MultiPoint",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fednek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át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11005" y="3398520"/>
            <a:ext cx="5967635" cy="264636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14594" y="3398520"/>
            <a:ext cx="3546125" cy="26463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265142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Kétváltozós geometriai (halmaz-)műveletek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szimmetrikus különbség</a:t>
            </a:r>
          </a:p>
          <a:p>
            <a:pPr lvl="1"/>
            <a:r>
              <a:rPr lang="hu-HU" dirty="0"/>
              <a:t>az unió és a metszet különbsége</a:t>
            </a:r>
          </a:p>
          <a:p>
            <a:pPr lvl="1"/>
            <a:r>
              <a:rPr lang="hu-HU" dirty="0"/>
              <a:t>vagy a két különbség uniója</a:t>
            </a:r>
          </a:p>
          <a:p>
            <a:pPr lvl="1"/>
            <a:endParaRPr lang="hu-HU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szimmetrikus_kulonbseg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bal_kor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symmetric_difference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jobb_kor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szimmetrikus_kulonbseg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area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5.882071027177405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unio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area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metszet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area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kb.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ugyanaz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kulonbseg1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area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kulonbseg2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area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kb.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ugyanaz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7800" y="4035308"/>
            <a:ext cx="2941320" cy="26454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710946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Távolságszámítás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a.</a:t>
            </a:r>
            <a:r>
              <a:rPr lang="en-US" dirty="0"/>
              <a:t>distance(</a:t>
            </a:r>
            <a:r>
              <a:rPr lang="hu-HU" dirty="0"/>
              <a:t>b)</a:t>
            </a:r>
          </a:p>
          <a:p>
            <a:pPr lvl="1"/>
            <a:r>
              <a:rPr lang="hu-HU" dirty="0"/>
              <a:t>az a és b geometriák (legkisebb) </a:t>
            </a:r>
            <a:r>
              <a:rPr lang="hu-HU" dirty="0" err="1"/>
              <a:t>euklidészi</a:t>
            </a:r>
            <a:r>
              <a:rPr lang="hu-HU" dirty="0"/>
              <a:t> távolságát adja meg</a:t>
            </a:r>
          </a:p>
          <a:p>
            <a:endParaRPr lang="hu-HU" dirty="0"/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distance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1.414 (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egységnégyzet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átlója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befoglalo_teglalap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distance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tortvonal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ha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összemetsződnek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,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akkor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0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távolság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Polygon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distance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066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Kétváltozós logikai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predikátum</a:t>
            </a:r>
          </a:p>
          <a:p>
            <a:pPr lvl="1"/>
            <a:r>
              <a:rPr lang="hu-HU" dirty="0"/>
              <a:t>két geometrián értelmezett művelet</a:t>
            </a:r>
          </a:p>
          <a:p>
            <a:pPr lvl="1"/>
            <a:r>
              <a:rPr lang="hu-HU" dirty="0"/>
              <a:t>eredménye logikai</a:t>
            </a:r>
          </a:p>
          <a:p>
            <a:r>
              <a:rPr lang="hu-HU" dirty="0"/>
              <a:t>példák</a:t>
            </a:r>
          </a:p>
          <a:p>
            <a:pPr lvl="1"/>
            <a:r>
              <a:rPr lang="hu-HU" b="1" dirty="0"/>
              <a:t>a.</a:t>
            </a:r>
            <a:r>
              <a:rPr lang="en-US" b="1" dirty="0"/>
              <a:t>equals</a:t>
            </a:r>
            <a:r>
              <a:rPr lang="hu-HU" b="1" dirty="0"/>
              <a:t>(b) – teljesen egybeesik-e a másikkal</a:t>
            </a:r>
          </a:p>
          <a:p>
            <a:pPr lvl="1"/>
            <a:r>
              <a:rPr lang="hu-HU" dirty="0"/>
              <a:t>a.</a:t>
            </a:r>
            <a:r>
              <a:rPr lang="en-US" dirty="0"/>
              <a:t>disjoint</a:t>
            </a:r>
            <a:r>
              <a:rPr lang="hu-HU" dirty="0"/>
              <a:t>(b) – </a:t>
            </a:r>
            <a:r>
              <a:rPr lang="hu-HU" dirty="0" err="1"/>
              <a:t>diszjunktak-e</a:t>
            </a:r>
            <a:r>
              <a:rPr lang="hu-HU" dirty="0"/>
              <a:t> (nincs közös pontjuk)</a:t>
            </a:r>
          </a:p>
          <a:p>
            <a:pPr lvl="1"/>
            <a:r>
              <a:rPr lang="hu-HU" b="1" dirty="0"/>
              <a:t>a.</a:t>
            </a:r>
            <a:r>
              <a:rPr lang="en-US" b="1" dirty="0"/>
              <a:t>intersects</a:t>
            </a:r>
            <a:r>
              <a:rPr lang="hu-HU" b="1" dirty="0"/>
              <a:t>(b) – összemetsződik-e a másikkal</a:t>
            </a:r>
          </a:p>
          <a:p>
            <a:pPr lvl="1"/>
            <a:r>
              <a:rPr lang="hu-HU" dirty="0"/>
              <a:t>a.</a:t>
            </a:r>
            <a:r>
              <a:rPr lang="en-US" dirty="0"/>
              <a:t>touches</a:t>
            </a:r>
            <a:r>
              <a:rPr lang="hu-HU" dirty="0"/>
              <a:t>(b) – érinti-e a másikat</a:t>
            </a:r>
          </a:p>
          <a:p>
            <a:pPr lvl="1"/>
            <a:r>
              <a:rPr lang="hu-HU" dirty="0"/>
              <a:t>a.</a:t>
            </a:r>
            <a:r>
              <a:rPr lang="en-US" dirty="0"/>
              <a:t>crosses</a:t>
            </a:r>
            <a:r>
              <a:rPr lang="hu-HU" dirty="0"/>
              <a:t>(b) – metszi-e a másikat</a:t>
            </a:r>
          </a:p>
          <a:p>
            <a:pPr lvl="1"/>
            <a:r>
              <a:rPr lang="hu-HU" b="1" dirty="0"/>
              <a:t>a.</a:t>
            </a:r>
            <a:r>
              <a:rPr lang="en-US" b="1" dirty="0"/>
              <a:t>within</a:t>
            </a:r>
            <a:r>
              <a:rPr lang="hu-HU" b="1" dirty="0"/>
              <a:t>(b) – beleesik-e a másikba</a:t>
            </a:r>
          </a:p>
          <a:p>
            <a:pPr lvl="1"/>
            <a:r>
              <a:rPr lang="hu-HU" b="1" dirty="0"/>
              <a:t>a.</a:t>
            </a:r>
            <a:r>
              <a:rPr lang="en-US" b="1" dirty="0"/>
              <a:t>contains</a:t>
            </a:r>
            <a:r>
              <a:rPr lang="hu-HU" b="1" dirty="0"/>
              <a:t>(b) – tartalmazza-e a másikat</a:t>
            </a:r>
          </a:p>
          <a:p>
            <a:pPr lvl="1"/>
            <a:r>
              <a:rPr lang="hu-HU" dirty="0"/>
              <a:t>a.</a:t>
            </a:r>
            <a:r>
              <a:rPr lang="en-US" dirty="0"/>
              <a:t>overlaps</a:t>
            </a:r>
            <a:r>
              <a:rPr lang="hu-HU" dirty="0"/>
              <a:t>(b) – átfed-e a másikkal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5590" y="147876"/>
            <a:ext cx="5427844" cy="214979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145917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Kétváltozós logikai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további részletek: https://shapely.readthedocs.io/en/stable/manual.html#binary-predicates</a:t>
            </a:r>
          </a:p>
          <a:p>
            <a:r>
              <a:rPr lang="hu-HU" dirty="0"/>
              <a:t>az == és az </a:t>
            </a:r>
            <a:r>
              <a:rPr lang="hu-HU" dirty="0" err="1"/>
              <a:t>equals</a:t>
            </a:r>
            <a:r>
              <a:rPr lang="hu-HU" dirty="0"/>
              <a:t>() nem ugyanaz!</a:t>
            </a:r>
          </a:p>
          <a:p>
            <a:r>
              <a:rPr lang="hu-HU" dirty="0"/>
              <a:t>az </a:t>
            </a:r>
            <a:r>
              <a:rPr lang="hu-HU" dirty="0" err="1"/>
              <a:t>equals</a:t>
            </a:r>
            <a:r>
              <a:rPr lang="hu-HU" dirty="0"/>
              <a:t>() akkor is igazat ad, ha a töréspontok száma különbözik</a:t>
            </a:r>
          </a:p>
          <a:p>
            <a:pPr lvl="2"/>
            <a:endParaRPr lang="hu-HU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0.5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0.5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c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equals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igaz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igaz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equals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igaz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(extra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toresponttol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fuggetlenul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egybeesnek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c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hamis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equals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c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igaz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c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hamis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043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Kétváltozós logikai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contains</a:t>
            </a:r>
            <a:r>
              <a:rPr lang="hu-HU" dirty="0"/>
              <a:t>() és a </a:t>
            </a:r>
            <a:r>
              <a:rPr lang="hu-HU" dirty="0" err="1"/>
              <a:t>within</a:t>
            </a:r>
            <a:r>
              <a:rPr lang="hu-HU" dirty="0"/>
              <a:t>() egymás inverzei</a:t>
            </a:r>
          </a:p>
          <a:p>
            <a:r>
              <a:rPr lang="hu-HU" dirty="0"/>
              <a:t>szigorú tartalmazást/beleesést vizsgálnak</a:t>
            </a:r>
          </a:p>
          <a:p>
            <a:pPr lvl="1"/>
            <a:r>
              <a:rPr lang="hu-HU" dirty="0"/>
              <a:t>vagyis a poligon körvonalával vagy a vonal végpontjaival nem metsződhet össze</a:t>
            </a:r>
          </a:p>
          <a:p>
            <a:pPr lvl="1"/>
            <a:r>
              <a:rPr lang="hu-HU" dirty="0" err="1"/>
              <a:t>ArcMapben</a:t>
            </a:r>
            <a:r>
              <a:rPr lang="hu-HU" dirty="0"/>
              <a:t> (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Location</a:t>
            </a:r>
            <a:r>
              <a:rPr lang="hu-HU" dirty="0"/>
              <a:t>): "</a:t>
            </a:r>
            <a:r>
              <a:rPr lang="hu-HU" dirty="0" err="1"/>
              <a:t>completely</a:t>
            </a:r>
            <a:r>
              <a:rPr lang="hu-HU" dirty="0"/>
              <a:t> </a:t>
            </a:r>
            <a:r>
              <a:rPr lang="hu-HU" dirty="0" err="1"/>
              <a:t>contains</a:t>
            </a:r>
            <a:r>
              <a:rPr lang="hu-HU" dirty="0"/>
              <a:t>" és "</a:t>
            </a:r>
            <a:r>
              <a:rPr lang="hu-HU" dirty="0" err="1"/>
              <a:t>completely</a:t>
            </a:r>
            <a:r>
              <a:rPr lang="hu-HU" dirty="0"/>
              <a:t> </a:t>
            </a:r>
            <a:r>
              <a:rPr lang="hu-HU" dirty="0" err="1"/>
              <a:t>within</a:t>
            </a:r>
            <a:r>
              <a:rPr lang="hu-HU" dirty="0"/>
              <a:t>"</a:t>
            </a:r>
          </a:p>
          <a:p>
            <a:pPr lvl="2"/>
            <a:endParaRPr lang="hu-HU" dirty="0">
              <a:solidFill>
                <a:srgbClr val="7A3E9D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haromszog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Polygon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0.5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haromszog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contains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0.5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0.5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igaz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0.5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0.5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within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haromszog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igaz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haromszog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exterior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0.4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).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plot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marker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show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haromszog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contains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0.4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hamis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,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mert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határvonalra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esik</a:t>
            </a:r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4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7600" y="3332248"/>
            <a:ext cx="3238500" cy="241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45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Vektoros adattípusok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422400"/>
            <a:ext cx="6657975" cy="4754563"/>
          </a:xfrm>
        </p:spPr>
        <p:txBody>
          <a:bodyPr/>
          <a:lstStyle/>
          <a:p>
            <a:r>
              <a:rPr lang="hu-HU" dirty="0"/>
              <a:t>egy geometria:</a:t>
            </a:r>
          </a:p>
          <a:p>
            <a:pPr lvl="1"/>
            <a:r>
              <a:rPr lang="hu-HU" dirty="0" err="1"/>
              <a:t>Point</a:t>
            </a:r>
            <a:endParaRPr lang="hu-HU" dirty="0"/>
          </a:p>
          <a:p>
            <a:pPr lvl="1"/>
            <a:r>
              <a:rPr lang="hu-HU" dirty="0" err="1"/>
              <a:t>LineString</a:t>
            </a:r>
            <a:r>
              <a:rPr lang="hu-HU" dirty="0"/>
              <a:t> (vagy </a:t>
            </a:r>
            <a:r>
              <a:rPr lang="hu-HU" dirty="0" err="1"/>
              <a:t>LineRing</a:t>
            </a:r>
            <a:r>
              <a:rPr lang="hu-HU" dirty="0"/>
              <a:t> – körbezáródó)</a:t>
            </a:r>
          </a:p>
          <a:p>
            <a:pPr lvl="1"/>
            <a:r>
              <a:rPr lang="hu-HU" dirty="0" err="1"/>
              <a:t>Polygon</a:t>
            </a:r>
            <a:endParaRPr lang="hu-HU" dirty="0"/>
          </a:p>
          <a:p>
            <a:r>
              <a:rPr lang="hu-HU" dirty="0"/>
              <a:t>több geometria:</a:t>
            </a:r>
          </a:p>
          <a:p>
            <a:pPr lvl="1"/>
            <a:r>
              <a:rPr lang="hu-HU" dirty="0" err="1"/>
              <a:t>MultiPoint</a:t>
            </a:r>
            <a:endParaRPr lang="hu-HU" dirty="0"/>
          </a:p>
          <a:p>
            <a:pPr lvl="1"/>
            <a:r>
              <a:rPr lang="hu-HU" dirty="0" err="1"/>
              <a:t>MultiLineString</a:t>
            </a:r>
            <a:endParaRPr lang="hu-HU" dirty="0"/>
          </a:p>
          <a:p>
            <a:pPr lvl="1"/>
            <a:r>
              <a:rPr lang="hu-HU" dirty="0" err="1"/>
              <a:t>MultiPolygon</a:t>
            </a:r>
            <a:endParaRPr lang="hu-HU" dirty="0"/>
          </a:p>
          <a:p>
            <a:pPr lvl="1"/>
            <a:r>
              <a:rPr lang="hu-HU" dirty="0" err="1"/>
              <a:t>GeometryCollection</a:t>
            </a:r>
            <a:r>
              <a:rPr lang="hu-HU" dirty="0"/>
              <a:t> (vegyes)</a:t>
            </a:r>
          </a:p>
          <a:p>
            <a:r>
              <a:rPr lang="hu-HU" dirty="0"/>
              <a:t>ugyanezekkel a típusokkal találkozhatunk </a:t>
            </a:r>
            <a:r>
              <a:rPr lang="hu-HU" dirty="0" err="1"/>
              <a:t>PostGIS-ben</a:t>
            </a:r>
            <a:r>
              <a:rPr lang="hu-HU" dirty="0"/>
              <a:t> vagy R-ben</a:t>
            </a:r>
          </a:p>
          <a:p>
            <a:pPr lvl="1"/>
            <a:r>
              <a:rPr lang="hu-HU" dirty="0" err="1"/>
              <a:t>Simple</a:t>
            </a:r>
            <a:r>
              <a:rPr lang="hu-HU" dirty="0"/>
              <a:t> </a:t>
            </a:r>
            <a:r>
              <a:rPr lang="hu-HU" dirty="0" err="1"/>
              <a:t>Features-specifikáció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6175" y="1422400"/>
            <a:ext cx="4514850" cy="46196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501886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Kétváltozós logikai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</a:t>
            </a:r>
            <a:r>
              <a:rPr lang="hu-HU" dirty="0" err="1"/>
              <a:t>intersects</a:t>
            </a:r>
            <a:r>
              <a:rPr lang="hu-HU" dirty="0"/>
              <a:t>() akkor ad igazat, ha</a:t>
            </a:r>
          </a:p>
          <a:p>
            <a:pPr lvl="1"/>
            <a:r>
              <a:rPr lang="hu-HU" dirty="0"/>
              <a:t>akár a belső,</a:t>
            </a:r>
          </a:p>
          <a:p>
            <a:pPr lvl="1"/>
            <a:r>
              <a:rPr lang="hu-HU" dirty="0"/>
              <a:t>akár a határoló részeknek</a:t>
            </a:r>
          </a:p>
          <a:p>
            <a:r>
              <a:rPr lang="hu-HU" dirty="0"/>
              <a:t>van legalább egy közös pontja</a:t>
            </a:r>
          </a:p>
          <a:p>
            <a:endParaRPr lang="hu-HU" dirty="0"/>
          </a:p>
          <a:p>
            <a:pPr lvl="2"/>
            <a:r>
              <a:rPr lang="en-US" dirty="0" err="1">
                <a:solidFill>
                  <a:srgbClr val="7A3E9D"/>
                </a:solidFill>
              </a:rPr>
              <a:t>haromszog</a:t>
            </a:r>
            <a:r>
              <a:rPr lang="en-US" dirty="0" err="1">
                <a:solidFill>
                  <a:srgbClr val="777777"/>
                </a:solidFill>
              </a:rPr>
              <a:t>.</a:t>
            </a:r>
            <a:r>
              <a:rPr lang="en-US" b="1" dirty="0" err="1">
                <a:solidFill>
                  <a:srgbClr val="AA3731"/>
                </a:solidFill>
              </a:rPr>
              <a:t>intersects</a:t>
            </a:r>
            <a:r>
              <a:rPr lang="en-US" dirty="0">
                <a:solidFill>
                  <a:srgbClr val="777777"/>
                </a:solidFill>
              </a:rPr>
              <a:t>(</a:t>
            </a:r>
            <a:r>
              <a:rPr lang="en-US" b="1" dirty="0">
                <a:solidFill>
                  <a:srgbClr val="7A3E9D"/>
                </a:solidFill>
              </a:rPr>
              <a:t>Point</a:t>
            </a:r>
            <a:r>
              <a:rPr lang="en-US" dirty="0">
                <a:solidFill>
                  <a:srgbClr val="777777"/>
                </a:solidFill>
              </a:rPr>
              <a:t>(</a:t>
            </a:r>
            <a:r>
              <a:rPr lang="en-US" dirty="0">
                <a:solidFill>
                  <a:srgbClr val="9C5D27"/>
                </a:solidFill>
              </a:rPr>
              <a:t>0.4</a:t>
            </a:r>
            <a:r>
              <a:rPr lang="en-US" dirty="0">
                <a:solidFill>
                  <a:srgbClr val="777777"/>
                </a:solidFill>
              </a:rPr>
              <a:t>,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9C5D27"/>
                </a:solidFill>
              </a:rPr>
              <a:t>0</a:t>
            </a:r>
            <a:r>
              <a:rPr lang="en-US" dirty="0">
                <a:solidFill>
                  <a:srgbClr val="777777"/>
                </a:solidFill>
              </a:rPr>
              <a:t>))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i="1" dirty="0">
                <a:solidFill>
                  <a:srgbClr val="AAAAAA"/>
                </a:solidFill>
              </a:rPr>
              <a:t># </a:t>
            </a:r>
            <a:r>
              <a:rPr lang="en-US" i="1" dirty="0" err="1">
                <a:solidFill>
                  <a:srgbClr val="AAAAAA"/>
                </a:solidFill>
              </a:rPr>
              <a:t>igaz</a:t>
            </a:r>
            <a:endParaRPr lang="en-US" dirty="0">
              <a:solidFill>
                <a:srgbClr val="333333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3762" y="1391072"/>
            <a:ext cx="2908717" cy="22214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3762" y="3767850"/>
            <a:ext cx="2908717" cy="236333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039918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feladat – geometriai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készíts egy vízszintes és egy függőleges vonalat, melyek egymáshoz közel esnek, de nem metsződnek össze</a:t>
            </a:r>
          </a:p>
          <a:p>
            <a:pPr lvl="1"/>
            <a:r>
              <a:rPr lang="hu-HU" dirty="0"/>
              <a:t>ellenőrizd, hogy tényleg nem metsződnek-e össze</a:t>
            </a:r>
          </a:p>
          <a:p>
            <a:pPr lvl="1"/>
            <a:r>
              <a:rPr lang="hu-HU" dirty="0"/>
              <a:t>kérd le a távolságukat</a:t>
            </a:r>
          </a:p>
          <a:p>
            <a:r>
              <a:rPr lang="hu-HU" dirty="0"/>
              <a:t>hozz létre a vízszintes vonal körül egy akkora </a:t>
            </a:r>
            <a:r>
              <a:rPr lang="hu-HU" dirty="0" err="1"/>
              <a:t>pufferpoligont</a:t>
            </a:r>
            <a:r>
              <a:rPr lang="hu-HU" dirty="0"/>
              <a:t>, ami belemetsz ugyan a függőleges vonalba, de nem foglalja teljesen magában azt</a:t>
            </a:r>
          </a:p>
          <a:p>
            <a:pPr lvl="1"/>
            <a:r>
              <a:rPr lang="hu-HU" dirty="0"/>
              <a:t>utóbbi geometriai kapcsolatot kétféleképpen is ellenőrizd</a:t>
            </a:r>
          </a:p>
          <a:p>
            <a:r>
              <a:rPr lang="hu-HU" dirty="0"/>
              <a:t>képezd a puffer köré írt legkisebb téglalap és a puffer különbségét</a:t>
            </a:r>
          </a:p>
          <a:p>
            <a:r>
              <a:rPr lang="hu-HU" dirty="0"/>
              <a:t>ellenőrizd, hogy geometriailag egybeesik-e</a:t>
            </a:r>
          </a:p>
          <a:p>
            <a:pPr lvl="1"/>
            <a:r>
              <a:rPr lang="hu-HU" dirty="0"/>
              <a:t>a puffer köré írt legkisebb téglalap és a puffer metszete</a:t>
            </a:r>
          </a:p>
          <a:p>
            <a:pPr lvl="1"/>
            <a:r>
              <a:rPr lang="hu-HU" dirty="0"/>
              <a:t>a pufferrel</a:t>
            </a:r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5661" y="3581400"/>
            <a:ext cx="3415214" cy="259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3599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kérdések?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8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Vektoros adattípusok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ezek ugyanolyan adattípusok, mint az </a:t>
            </a:r>
            <a:r>
              <a:rPr lang="hu-HU" dirty="0" err="1"/>
              <a:t>str</a:t>
            </a:r>
            <a:r>
              <a:rPr lang="hu-HU" dirty="0"/>
              <a:t> vagy az int</a:t>
            </a:r>
          </a:p>
          <a:p>
            <a:pPr lvl="1"/>
            <a:r>
              <a:rPr lang="hu-HU" dirty="0"/>
              <a:t>csak egy külső modulban definiálták őket</a:t>
            </a:r>
          </a:p>
          <a:p>
            <a:pPr lvl="1"/>
            <a:r>
              <a:rPr lang="hu-HU" dirty="0"/>
              <a:t>ezért be kell töltenünk a modulból a típust</a:t>
            </a:r>
          </a:p>
          <a:p>
            <a:pPr lvl="1"/>
            <a:r>
              <a:rPr lang="hu-HU" dirty="0"/>
              <a:t>hasonlóan ahhoz, mintha függvényt töltenénk be</a:t>
            </a:r>
          </a:p>
          <a:p>
            <a:pPr lvl="2"/>
            <a:endParaRPr lang="hu-HU" dirty="0"/>
          </a:p>
          <a:p>
            <a:pPr lvl="2"/>
            <a:r>
              <a:rPr lang="en-US" dirty="0">
                <a:solidFill>
                  <a:srgbClr val="4B69C6"/>
                </a:solidFill>
              </a:rPr>
              <a:t>from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b="1" dirty="0" err="1">
                <a:solidFill>
                  <a:srgbClr val="7A3E9D"/>
                </a:solidFill>
              </a:rPr>
              <a:t>shapely</a:t>
            </a:r>
            <a:r>
              <a:rPr lang="en-US" dirty="0" err="1">
                <a:solidFill>
                  <a:srgbClr val="777777"/>
                </a:solidFill>
              </a:rPr>
              <a:t>.</a:t>
            </a:r>
            <a:r>
              <a:rPr lang="en-US" b="1" dirty="0" err="1">
                <a:solidFill>
                  <a:srgbClr val="7A3E9D"/>
                </a:solidFill>
              </a:rPr>
              <a:t>geometry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dirty="0">
                <a:solidFill>
                  <a:srgbClr val="4B69C6"/>
                </a:solidFill>
              </a:rPr>
              <a:t>import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b="1" dirty="0">
                <a:solidFill>
                  <a:srgbClr val="7A3E9D"/>
                </a:solidFill>
              </a:rPr>
              <a:t>Point</a:t>
            </a:r>
            <a:r>
              <a:rPr lang="en-US" dirty="0">
                <a:solidFill>
                  <a:srgbClr val="777777"/>
                </a:solidFill>
              </a:rPr>
              <a:t>,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b="1" dirty="0" err="1">
                <a:solidFill>
                  <a:srgbClr val="7A3E9D"/>
                </a:solidFill>
              </a:rPr>
              <a:t>LineString</a:t>
            </a:r>
            <a:r>
              <a:rPr lang="en-US" dirty="0">
                <a:solidFill>
                  <a:srgbClr val="777777"/>
                </a:solidFill>
              </a:rPr>
              <a:t>,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b="1" dirty="0">
                <a:solidFill>
                  <a:srgbClr val="7A3E9D"/>
                </a:solidFill>
              </a:rPr>
              <a:t>Polygon</a:t>
            </a:r>
            <a:endParaRPr lang="en-US" dirty="0">
              <a:solidFill>
                <a:srgbClr val="333333"/>
              </a:solidFill>
            </a:endParaRPr>
          </a:p>
          <a:p>
            <a:pPr lvl="2"/>
            <a:endParaRPr lang="hu-HU" dirty="0"/>
          </a:p>
          <a:p>
            <a:r>
              <a:rPr lang="hu-HU" dirty="0"/>
              <a:t>külső modulban definiált típusok/függvények jellemző elnevezése:</a:t>
            </a:r>
          </a:p>
          <a:p>
            <a:pPr lvl="1"/>
            <a:r>
              <a:rPr lang="hu-HU" dirty="0"/>
              <a:t>típusok: nagybetűvel kezdődik</a:t>
            </a:r>
          </a:p>
          <a:p>
            <a:pPr lvl="1"/>
            <a:r>
              <a:rPr lang="hu-HU" dirty="0"/>
              <a:t>függvények: kisbetűvel kezdődik</a:t>
            </a:r>
          </a:p>
          <a:p>
            <a:pPr lvl="1"/>
            <a:r>
              <a:rPr lang="hu-HU" dirty="0"/>
              <a:t>nem csak a </a:t>
            </a:r>
            <a:r>
              <a:rPr lang="hu-HU" dirty="0" err="1"/>
              <a:t>shaplynél</a:t>
            </a:r>
            <a:endParaRPr lang="en-US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5" y="174173"/>
            <a:ext cx="4633911" cy="27378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5007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Geometriák létrehozása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Point</a:t>
            </a:r>
            <a:r>
              <a:rPr lang="hu-HU" dirty="0"/>
              <a:t>(), </a:t>
            </a:r>
            <a:r>
              <a:rPr lang="hu-HU" dirty="0" err="1"/>
              <a:t>LineString</a:t>
            </a:r>
            <a:r>
              <a:rPr lang="hu-HU" dirty="0"/>
              <a:t>(), </a:t>
            </a:r>
            <a:r>
              <a:rPr lang="hu-HU" dirty="0" err="1"/>
              <a:t>Polygon</a:t>
            </a:r>
            <a:r>
              <a:rPr lang="hu-HU" dirty="0"/>
              <a:t>()</a:t>
            </a:r>
          </a:p>
          <a:p>
            <a:pPr lvl="1"/>
            <a:r>
              <a:rPr lang="hu-HU" dirty="0"/>
              <a:t>koordinátapárt vagy koordinátapárok listáját várják</a:t>
            </a:r>
          </a:p>
          <a:p>
            <a:pPr lvl="1"/>
            <a:r>
              <a:rPr lang="hu-HU" dirty="0"/>
              <a:t>a koordinátapárt megadhatjuk módosítható (</a:t>
            </a:r>
            <a:r>
              <a:rPr lang="hu-HU" dirty="0" err="1"/>
              <a:t>list</a:t>
            </a:r>
            <a:r>
              <a:rPr lang="hu-HU" dirty="0"/>
              <a:t>, []) vagy módosíthatatlan (</a:t>
            </a:r>
            <a:r>
              <a:rPr lang="hu-HU" dirty="0" err="1"/>
              <a:t>tuple</a:t>
            </a:r>
            <a:r>
              <a:rPr lang="hu-HU" dirty="0"/>
              <a:t>, ()) listával is</a:t>
            </a:r>
          </a:p>
          <a:p>
            <a:pPr lvl="1"/>
            <a:r>
              <a:rPr lang="hu-HU" dirty="0"/>
              <a:t>mi most módosítható listát fogunk használni (mert azt tanultuk)</a:t>
            </a:r>
          </a:p>
          <a:p>
            <a:pPr lvl="1"/>
            <a:r>
              <a:rPr lang="hu-HU" dirty="0"/>
              <a:t>a koordináták lehetnek egész és valós számok is</a:t>
            </a:r>
          </a:p>
          <a:p>
            <a:pPr lvl="1"/>
            <a:r>
              <a:rPr lang="hu-HU" dirty="0"/>
              <a:t>de végül mindenképp valósként tárolódnak</a:t>
            </a:r>
          </a:p>
          <a:p>
            <a:r>
              <a:rPr lang="hu-HU" dirty="0"/>
              <a:t>a poligonok</a:t>
            </a:r>
          </a:p>
          <a:p>
            <a:pPr lvl="1"/>
            <a:r>
              <a:rPr lang="hu-HU" dirty="0"/>
              <a:t>körvonala körbeér (első és utolsó pontja megegyezik)</a:t>
            </a:r>
          </a:p>
          <a:p>
            <a:pPr lvl="1"/>
            <a:r>
              <a:rPr lang="hu-HU" dirty="0"/>
              <a:t>óramutató járásával ellentétes irányban szokás megadni a töréspontokat</a:t>
            </a:r>
          </a:p>
          <a:p>
            <a:pPr lvl="1"/>
            <a:r>
              <a:rPr lang="hu-HU" dirty="0"/>
              <a:t>tartalmazhatnak a külső körvonalon (</a:t>
            </a:r>
            <a:r>
              <a:rPr lang="hu-HU" dirty="0" err="1"/>
              <a:t>exterior</a:t>
            </a:r>
            <a:r>
              <a:rPr lang="hu-HU" dirty="0"/>
              <a:t>) túl belső lyukakat (</a:t>
            </a:r>
            <a:r>
              <a:rPr lang="hu-HU" dirty="0" err="1"/>
              <a:t>hole</a:t>
            </a:r>
            <a:r>
              <a:rPr lang="hu-HU" dirty="0"/>
              <a:t>, </a:t>
            </a:r>
            <a:r>
              <a:rPr lang="hu-HU" dirty="0" err="1"/>
              <a:t>interior</a:t>
            </a:r>
            <a:r>
              <a:rPr lang="hu-HU" dirty="0"/>
              <a:t>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82275" y="4268849"/>
            <a:ext cx="1404937" cy="14366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45186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Geometriák létrehozása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pontok létrehozása</a:t>
            </a:r>
          </a:p>
          <a:p>
            <a:pPr lvl="1"/>
            <a:r>
              <a:rPr lang="hu-HU" dirty="0"/>
              <a:t>koordinátapárral</a:t>
            </a:r>
          </a:p>
          <a:p>
            <a:pPr lvl="1"/>
            <a:r>
              <a:rPr lang="hu-HU" dirty="0"/>
              <a:t>vagy két számmal (ez egyszerűbb, kevesebb a zárójel)</a:t>
            </a:r>
          </a:p>
          <a:p>
            <a:r>
              <a:rPr lang="hu-HU" dirty="0"/>
              <a:t>vonalak létrehozásához felhasználhatunk pontokat</a:t>
            </a:r>
          </a:p>
          <a:p>
            <a:r>
              <a:rPr lang="hu-HU" dirty="0"/>
              <a:t>poligonok létrehozásához felhasználhatunk vonalakat</a:t>
            </a:r>
          </a:p>
          <a:p>
            <a:pPr lvl="1"/>
            <a:r>
              <a:rPr lang="hu-HU" dirty="0"/>
              <a:t>a vonal kezdő és végpontja legyen ugyanaz!</a:t>
            </a:r>
          </a:p>
          <a:p>
            <a:pPr lvl="1"/>
            <a:r>
              <a:rPr lang="hu-HU" dirty="0"/>
              <a:t>vagy ha nem, akkor automatikusan bezárja a poligont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7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Geometriák megjelenítése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változónév, majd Shift+Enter: nem túl informatív</a:t>
            </a:r>
          </a:p>
          <a:p>
            <a:r>
              <a:rPr lang="hu-HU" dirty="0"/>
              <a:t>print(): kiírja a geometria tartalmát</a:t>
            </a:r>
          </a:p>
          <a:p>
            <a:pPr lvl="1"/>
            <a:r>
              <a:rPr lang="hu-HU" dirty="0"/>
              <a:t>típus</a:t>
            </a:r>
          </a:p>
          <a:p>
            <a:pPr lvl="1"/>
            <a:r>
              <a:rPr lang="hu-HU" dirty="0"/>
              <a:t>(törés-)pontok koordinátái</a:t>
            </a:r>
          </a:p>
          <a:p>
            <a:pPr lvl="1"/>
            <a:r>
              <a:rPr lang="hu-HU" dirty="0"/>
              <a:t>"</a:t>
            </a:r>
            <a:r>
              <a:rPr lang="hu-HU" dirty="0" err="1"/>
              <a:t>Well-known</a:t>
            </a:r>
            <a:r>
              <a:rPr lang="hu-HU" dirty="0"/>
              <a:t> Text" (WKT) formátum</a:t>
            </a:r>
          </a:p>
          <a:p>
            <a:endParaRPr lang="hu-HU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05" y="2914650"/>
            <a:ext cx="6358807" cy="31575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12242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Geometriák megjelenítése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pont_egesz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pont_egesz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annyira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hasznos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pont_egesz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valos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szamokkent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tarolja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pont_egyszerubben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pont_valos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3.0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1.0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vonal_koordinatakkal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vonal_pontokbol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kezdopont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vegpont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9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vonal_vegyes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kezdopont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vegpont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vonal_vegyes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poligon_koordinatakkal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Polygon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poligon_vonalbol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Polygon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LineString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([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pont_egesz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pont_egesz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poligon_vonalbol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07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3703</TotalTime>
  <Words>3277</Words>
  <Application>Microsoft Office PowerPoint</Application>
  <PresentationFormat>Szélesvásznú</PresentationFormat>
  <Paragraphs>441</Paragraphs>
  <Slides>42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7" baseType="lpstr">
      <vt:lpstr>Arial</vt:lpstr>
      <vt:lpstr>Arial Narrow</vt:lpstr>
      <vt:lpstr>Calibri</vt:lpstr>
      <vt:lpstr>Courier New</vt:lpstr>
      <vt:lpstr>Office-téma</vt:lpstr>
      <vt:lpstr>Térinformatikai feladatok megoldása 1</vt:lpstr>
      <vt:lpstr>Térinformatikai modulok</vt:lpstr>
      <vt:lpstr>Shapely alapvetések</vt:lpstr>
      <vt:lpstr>Vektoros adattípusok</vt:lpstr>
      <vt:lpstr>Vektoros adattípusok</vt:lpstr>
      <vt:lpstr>Geometriák létrehozása</vt:lpstr>
      <vt:lpstr>Geometriák létrehozása</vt:lpstr>
      <vt:lpstr>Geometriák megjelenítése</vt:lpstr>
      <vt:lpstr>Geometriák megjelenítése</vt:lpstr>
      <vt:lpstr>Geometriák megjelenítése</vt:lpstr>
      <vt:lpstr>Geometriák megjelenítése</vt:lpstr>
      <vt:lpstr>1. feladat – geometriák létrehozása és megjelenítése</vt:lpstr>
      <vt:lpstr>Tulajdonságok</vt:lpstr>
      <vt:lpstr>Tulajdonságok – ellenőrzés</vt:lpstr>
      <vt:lpstr>Tulajdonságok – ellenőrzés</vt:lpstr>
      <vt:lpstr>Tulajdonságok – ellenőrzés</vt:lpstr>
      <vt:lpstr>Tulajdonságok – ellenőrzés</vt:lpstr>
      <vt:lpstr>Tulajdonságok – ellenőrzés</vt:lpstr>
      <vt:lpstr>Tulajdonságok – terület és hossz</vt:lpstr>
      <vt:lpstr>Tulajdonságok – terület és hossz</vt:lpstr>
      <vt:lpstr>Tulajdonságok – alsóbbrendű geometriák</vt:lpstr>
      <vt:lpstr>Tulajdonságok – alsóbbrendű geometriák</vt:lpstr>
      <vt:lpstr>Tulajdonságok – koordináták</vt:lpstr>
      <vt:lpstr>Tulajdonságok – koordináták</vt:lpstr>
      <vt:lpstr>Tulajdonságok – koordináták</vt:lpstr>
      <vt:lpstr>Tulajdonságok – koordináták</vt:lpstr>
      <vt:lpstr>2. feladat – tulajdonságok</vt:lpstr>
      <vt:lpstr>Egyváltozós geometriai műveletek</vt:lpstr>
      <vt:lpstr>Egyváltozós geometriai műveletek</vt:lpstr>
      <vt:lpstr>Egyváltozós geometriai műveletek</vt:lpstr>
      <vt:lpstr>Kétváltozós geometriai (halmaz-)műveletek</vt:lpstr>
      <vt:lpstr>Kétváltozós geometriai (halmaz-)műveletek</vt:lpstr>
      <vt:lpstr>Kétváltozós geometriai (halmaz-)műveletek</vt:lpstr>
      <vt:lpstr>Kétváltozós geometriai (halmaz-)műveletek</vt:lpstr>
      <vt:lpstr>Kétváltozós geometriai (halmaz-)műveletek</vt:lpstr>
      <vt:lpstr>Távolságszámítás</vt:lpstr>
      <vt:lpstr>Kétváltozós logikai műveletek</vt:lpstr>
      <vt:lpstr>Kétváltozós logikai műveletek</vt:lpstr>
      <vt:lpstr>Kétváltozós logikai műveletek</vt:lpstr>
      <vt:lpstr>Kétváltozós logikai műveletek</vt:lpstr>
      <vt:lpstr>3. feladat – geometriai műveletek</vt:lpstr>
      <vt:lpstr>Köszönöm a figyelmet!</vt:lpstr>
    </vt:vector>
  </TitlesOfParts>
  <Company>MTA ÖK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Ismerkedés, tematika, követelmény</dc:title>
  <dc:creator>BFÁkos</dc:creator>
  <cp:lastModifiedBy>BFÁkos</cp:lastModifiedBy>
  <cp:revision>258</cp:revision>
  <dcterms:created xsi:type="dcterms:W3CDTF">2021-09-14T06:27:21Z</dcterms:created>
  <dcterms:modified xsi:type="dcterms:W3CDTF">2023-09-11T15:37:49Z</dcterms:modified>
</cp:coreProperties>
</file>